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97675" cy="99314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FF"/>
    <a:srgbClr val="0066FF"/>
    <a:srgbClr val="99FFCC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578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8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931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931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931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931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0"/>
            <a:ext cx="6797675" cy="9931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6151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890750" y="-12812713"/>
            <a:ext cx="18078450" cy="13558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8050"/>
            <a:ext cx="5429250" cy="445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k-SK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55650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8775" cy="4468813"/>
          </a:xfrm>
          <a:noFill/>
          <a:ln/>
        </p:spPr>
        <p:txBody>
          <a:bodyPr wrap="none" anchor="ctr"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55650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8050"/>
            <a:ext cx="5438775" cy="4468813"/>
          </a:xfrm>
          <a:noFill/>
          <a:ln/>
        </p:spPr>
        <p:txBody>
          <a:bodyPr wrap="none" anchor="ctr"/>
          <a:lstStyle/>
          <a:p>
            <a:endParaRPr 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319DA-3B83-40B7-968C-ECEAA78F786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C35D0-8EB3-47C9-9922-1DF6F486CE7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D7BED-0324-4C91-8915-C618D1DB061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3838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3438" y="1600200"/>
            <a:ext cx="4033837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627F9-8A47-4978-BE81-0BE45F2426B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A79B9-4385-4B77-99F2-43B9F7C6F32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49283-FABD-4B79-A978-A0D4B40EF21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0E54F-5CF5-4EFA-B94C-E55BD32FA7C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A3E29-915E-470A-A7FB-57149A0E8F2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E45EE-9907-4133-830C-462F537091A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7B56B-777B-42E0-875B-9CD1CD8E0B3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3050" y="274638"/>
            <a:ext cx="2054225" cy="58420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3450" cy="58420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23657-3CF6-4B6F-965B-6F1B1AD9E99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0075" cy="113347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11001-8951-4BAE-A4EF-5B21D475CCC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FEFEE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0075" cy="1133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Kliknúť na editáciu formátu textu titulku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0075" cy="4516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Kliknúť na editáciu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Tretia úroveň</a:t>
            </a:r>
          </a:p>
          <a:p>
            <a:pPr lvl="3"/>
            <a:r>
              <a:rPr lang="en-GB" smtClean="0"/>
              <a:t>Štvrtá úroveň osnovy</a:t>
            </a:r>
          </a:p>
          <a:p>
            <a:pPr lvl="4"/>
            <a:r>
              <a:rPr lang="en-GB" smtClean="0"/>
              <a:t>Piata úroveň osnovy</a:t>
            </a:r>
          </a:p>
          <a:p>
            <a:pPr lvl="4"/>
            <a:r>
              <a:rPr lang="en-GB" smtClean="0"/>
              <a:t>Šiesta úroveň</a:t>
            </a:r>
          </a:p>
          <a:p>
            <a:pPr lvl="4"/>
            <a:r>
              <a:rPr lang="en-GB" smtClean="0"/>
              <a:t>Siedma úroveň</a:t>
            </a:r>
          </a:p>
          <a:p>
            <a:pPr lvl="4"/>
            <a:r>
              <a:rPr lang="en-GB" smtClean="0"/>
              <a:t>Ȏsma úroveň textu</a:t>
            </a:r>
          </a:p>
          <a:p>
            <a:pPr lvl="4"/>
            <a:r>
              <a:rPr lang="en-GB" smtClean="0"/>
              <a:t>Deviata úroveň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24075" cy="466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86075" cy="466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4075" cy="466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3F0C792-7DE2-4083-9641-F0AE002DE61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FEFEE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215900"/>
            <a:ext cx="771525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 r="18347"/>
          <a:stretch>
            <a:fillRect/>
          </a:stretch>
        </p:blipFill>
        <p:spPr bwMode="auto">
          <a:xfrm>
            <a:off x="6826250" y="0"/>
            <a:ext cx="2317750" cy="1947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5" cstate="print">
            <a:lum bright="32000"/>
          </a:blip>
          <a:srcRect/>
          <a:stretch>
            <a:fillRect/>
          </a:stretch>
        </p:blipFill>
        <p:spPr bwMode="auto">
          <a:xfrm>
            <a:off x="0" y="3644900"/>
            <a:ext cx="3090863" cy="2317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7772400" cy="1728787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i="1" dirty="0" smtClean="0">
                <a:solidFill>
                  <a:srgbClr val="996633"/>
                </a:solidFill>
              </a:rPr>
              <a:t>Regionálny úrad verejného zdravotníctva so sídlom v Rožňave</a:t>
            </a:r>
            <a:br>
              <a:rPr lang="sk-SK" sz="1400" b="1" i="1" dirty="0" smtClean="0">
                <a:solidFill>
                  <a:srgbClr val="996633"/>
                </a:solidFill>
              </a:rPr>
            </a:br>
            <a:r>
              <a:rPr lang="sk-SK" sz="1400" b="1" i="1" dirty="0" smtClean="0">
                <a:solidFill>
                  <a:srgbClr val="996633"/>
                </a:solidFill>
              </a:rPr>
              <a:t/>
            </a:r>
            <a:br>
              <a:rPr lang="sk-SK" sz="1400" b="1" i="1" dirty="0" smtClean="0">
                <a:solidFill>
                  <a:srgbClr val="996633"/>
                </a:solidFill>
              </a:rPr>
            </a:br>
            <a:r>
              <a:rPr lang="sk-SK" sz="1400" b="1" i="1" dirty="0" smtClean="0">
                <a:solidFill>
                  <a:srgbClr val="996633"/>
                </a:solidFill>
              </a:rPr>
              <a:t>Mesto Rožňava</a:t>
            </a:r>
            <a:br>
              <a:rPr lang="sk-SK" sz="1400" b="1" i="1" dirty="0" smtClean="0">
                <a:solidFill>
                  <a:srgbClr val="996633"/>
                </a:solidFill>
              </a:rPr>
            </a:br>
            <a:r>
              <a:rPr lang="sk-SK" sz="1400" b="1" i="1" dirty="0" smtClean="0">
                <a:solidFill>
                  <a:srgbClr val="996633"/>
                </a:solidFill>
              </a:rPr>
              <a:t/>
            </a:r>
            <a:br>
              <a:rPr lang="sk-SK" sz="1400" b="1" i="1" dirty="0" smtClean="0">
                <a:solidFill>
                  <a:srgbClr val="996633"/>
                </a:solidFill>
              </a:rPr>
            </a:br>
            <a:r>
              <a:rPr lang="sk-SK" sz="1400" b="1" i="1" dirty="0" smtClean="0">
                <a:solidFill>
                  <a:srgbClr val="996633"/>
                </a:solidFill>
              </a:rPr>
              <a:t>Okresná organizácia Jednoty dôchodcov Slovenska v Rožňave</a:t>
            </a:r>
            <a:br>
              <a:rPr lang="sk-SK" sz="1400" b="1" i="1" dirty="0" smtClean="0">
                <a:solidFill>
                  <a:srgbClr val="996633"/>
                </a:solidFill>
              </a:rPr>
            </a:br>
            <a:r>
              <a:rPr lang="sk-SK" sz="1400" b="1" i="1" dirty="0" smtClean="0">
                <a:solidFill>
                  <a:srgbClr val="996633"/>
                </a:solidFill>
              </a:rPr>
              <a:t/>
            </a:r>
            <a:br>
              <a:rPr lang="sk-SK" sz="1400" b="1" i="1" dirty="0" smtClean="0">
                <a:solidFill>
                  <a:srgbClr val="996633"/>
                </a:solidFill>
              </a:rPr>
            </a:br>
            <a:endParaRPr lang="sk-SK" sz="1400" b="1" i="1" dirty="0" smtClean="0">
              <a:solidFill>
                <a:srgbClr val="996633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412776"/>
            <a:ext cx="8928100" cy="1660624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ts val="375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  <a:defRPr/>
            </a:pPr>
            <a:r>
              <a:rPr lang="sk-SK" sz="15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Vás  pozývajú</a:t>
            </a:r>
          </a:p>
          <a:p>
            <a:pPr marL="0" indent="0" algn="ctr" eaLnBrk="1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  <a:defRPr/>
            </a:pPr>
            <a:r>
              <a:rPr lang="sk-SK" sz="2000" b="1" i="1" dirty="0" smtClean="0">
                <a:solidFill>
                  <a:srgbClr val="00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 3. ročník </a:t>
            </a:r>
          </a:p>
          <a:p>
            <a:pPr marL="0" indent="0" algn="ctr" eaLnBrk="1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  <a:defRPr/>
            </a:pPr>
            <a:r>
              <a:rPr lang="sk-SK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sk-SK" b="1" i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ROŽŇAVSKÉHO VEĽTRHU PRE SENIOROV</a:t>
            </a:r>
          </a:p>
          <a:p>
            <a:pPr marL="0" indent="0" algn="ctr" eaLnBrk="1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  <a:defRPr/>
            </a:pPr>
            <a:endParaRPr lang="sk-SK" sz="2400" b="1" i="1" dirty="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 eaLnBrk="1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  <a:defRPr/>
            </a:pPr>
            <a:r>
              <a:rPr lang="sk-SK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936625" y="2808288"/>
            <a:ext cx="7451725" cy="668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3880" tIns="41760" rIns="83880" bIns="4176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dirty="0">
                <a:solidFill>
                  <a:srgbClr val="000000"/>
                </a:solidFill>
              </a:rPr>
              <a:t>ktorý sa uskutoční</a:t>
            </a:r>
            <a:r>
              <a:rPr lang="sk-SK" b="1" dirty="0">
                <a:solidFill>
                  <a:srgbClr val="000000"/>
                </a:solidFill>
              </a:rPr>
              <a:t> 28</a:t>
            </a:r>
            <a:r>
              <a:rPr lang="sk-SK" sz="2000" b="1" dirty="0">
                <a:solidFill>
                  <a:srgbClr val="000000"/>
                </a:solidFill>
              </a:rPr>
              <a:t>. novembra 2018 o 08.30</a:t>
            </a:r>
            <a:r>
              <a:rPr lang="sk-SK" b="1" dirty="0">
                <a:solidFill>
                  <a:srgbClr val="000000"/>
                </a:solidFill>
              </a:rPr>
              <a:t> </a:t>
            </a:r>
            <a:r>
              <a:rPr lang="sk-SK" dirty="0">
                <a:solidFill>
                  <a:srgbClr val="000000"/>
                </a:solidFill>
              </a:rPr>
              <a:t>v Spoločenskej sále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dirty="0">
                <a:solidFill>
                  <a:srgbClr val="000000"/>
                </a:solidFill>
              </a:rPr>
              <a:t>na Mestskom úrade v Rožňave, Šafárikova ulica 29.</a:t>
            </a:r>
            <a:r>
              <a:rPr lang="sk-SK" b="1" dirty="0">
                <a:solidFill>
                  <a:srgbClr val="000000"/>
                </a:solidFill>
              </a:rPr>
              <a:t>   </a:t>
            </a:r>
          </a:p>
        </p:txBody>
      </p:sp>
      <p:pic>
        <p:nvPicPr>
          <p:cNvPr id="2056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1800" y="938213"/>
            <a:ext cx="614363" cy="573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7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6213" y="544513"/>
            <a:ext cx="642937" cy="534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8" name="Text Box 9"/>
          <p:cNvSpPr txBox="1">
            <a:spLocks noChangeArrowheads="1"/>
          </p:cNvSpPr>
          <p:nvPr/>
        </p:nvSpPr>
        <p:spPr bwMode="auto">
          <a:xfrm>
            <a:off x="3203848" y="3429000"/>
            <a:ext cx="5408613" cy="677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3880" tIns="41760" rIns="83880" bIns="4176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300" b="1" dirty="0">
                <a:solidFill>
                  <a:srgbClr val="3333FF"/>
                </a:solidFill>
              </a:rPr>
              <a:t>V programe  podujatia  sú  pre  Vás  pripravené  informačné  bloky  o potrebách seniorov a o prevencii z oblasti fyzického, psychického, sociálneho a spirituálneho zdravia.</a:t>
            </a:r>
          </a:p>
        </p:txBody>
      </p:sp>
      <p:sp>
        <p:nvSpPr>
          <p:cNvPr id="2059" name="Text Box 10"/>
          <p:cNvSpPr txBox="1">
            <a:spLocks noChangeArrowheads="1"/>
          </p:cNvSpPr>
          <p:nvPr/>
        </p:nvSpPr>
        <p:spPr bwMode="auto">
          <a:xfrm>
            <a:off x="3275856" y="5085184"/>
            <a:ext cx="5538788" cy="10846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3880" tIns="41760" rIns="83880" bIns="41760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300" b="1" dirty="0">
                <a:solidFill>
                  <a:srgbClr val="663300"/>
                </a:solidFill>
              </a:rPr>
              <a:t>Počas  podujatia  budú  vo  vestibule  prebiehať  sprievodné aktivity zamerané na zdravie, </a:t>
            </a:r>
            <a:r>
              <a:rPr lang="sk-SK" sz="1300" b="1" dirty="0" smtClean="0">
                <a:solidFill>
                  <a:srgbClr val="663300"/>
                </a:solidFill>
              </a:rPr>
              <a:t>uspokojovanie sociálnych a spirituálnych potrieb, pomoc </a:t>
            </a:r>
            <a:r>
              <a:rPr lang="sk-SK" sz="1300" b="1" dirty="0">
                <a:solidFill>
                  <a:srgbClr val="663300"/>
                </a:solidFill>
              </a:rPr>
              <a:t>v chorobe, bezpečnosť, </a:t>
            </a:r>
            <a:r>
              <a:rPr lang="sk-SK" sz="1300" b="1" dirty="0" smtClean="0">
                <a:solidFill>
                  <a:srgbClr val="663300"/>
                </a:solidFill>
              </a:rPr>
              <a:t>kultúru </a:t>
            </a:r>
            <a:r>
              <a:rPr lang="sk-SK" sz="1300" b="1" dirty="0">
                <a:solidFill>
                  <a:srgbClr val="663300"/>
                </a:solidFill>
              </a:rPr>
              <a:t>a  krásu.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300" b="1" dirty="0">
              <a:solidFill>
                <a:srgbClr val="6633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300" b="1" dirty="0">
                <a:solidFill>
                  <a:srgbClr val="663300"/>
                </a:solidFill>
              </a:rPr>
              <a:t> </a:t>
            </a:r>
          </a:p>
        </p:txBody>
      </p:sp>
      <p:sp>
        <p:nvSpPr>
          <p:cNvPr id="2060" name="Text Box 11"/>
          <p:cNvSpPr txBox="1">
            <a:spLocks noChangeArrowheads="1"/>
          </p:cNvSpPr>
          <p:nvPr/>
        </p:nvSpPr>
        <p:spPr bwMode="auto">
          <a:xfrm>
            <a:off x="4283968" y="4149080"/>
            <a:ext cx="1512168" cy="407501"/>
          </a:xfrm>
          <a:prstGeom prst="rect">
            <a:avLst/>
          </a:prstGeom>
          <a:solidFill>
            <a:schemeClr val="bg1"/>
          </a:solidFill>
          <a:ln w="15840" cap="sq">
            <a:solidFill>
              <a:srgbClr val="00B0F0"/>
            </a:solidFill>
            <a:miter lim="800000"/>
            <a:headEnd/>
            <a:tailEnd/>
          </a:ln>
        </p:spPr>
        <p:txBody>
          <a:bodyPr wrap="square" lIns="83880" tIns="41760" rIns="83880" bIns="4176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700" b="1" dirty="0">
                <a:solidFill>
                  <a:srgbClr val="3366FF"/>
                </a:solidFill>
              </a:rPr>
              <a:t>Úrad práce,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700" b="1" dirty="0">
                <a:solidFill>
                  <a:srgbClr val="3366FF"/>
                </a:solidFill>
              </a:rPr>
              <a:t>sociálnych vecí a rodiny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700" b="1" dirty="0">
                <a:solidFill>
                  <a:srgbClr val="3366FF"/>
                </a:solidFill>
              </a:rPr>
              <a:t>Rožňava</a:t>
            </a:r>
          </a:p>
        </p:txBody>
      </p:sp>
      <p:pic>
        <p:nvPicPr>
          <p:cNvPr id="2063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44408" y="6021288"/>
            <a:ext cx="600124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64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336" y="6093296"/>
            <a:ext cx="514350" cy="547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65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6165304"/>
            <a:ext cx="458788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67" name="Picture 18"/>
          <p:cNvPicPr>
            <a:picLocks noChangeAspect="1" noChangeArrowheads="1"/>
          </p:cNvPicPr>
          <p:nvPr/>
        </p:nvPicPr>
        <p:blipFill>
          <a:blip r:embed="rId11" cstate="print"/>
          <a:srcRect t="21472" b="21472"/>
          <a:stretch>
            <a:fillRect/>
          </a:stretch>
        </p:blipFill>
        <p:spPr bwMode="auto">
          <a:xfrm>
            <a:off x="6444208" y="6237312"/>
            <a:ext cx="1117600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68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27784" y="6093296"/>
            <a:ext cx="642937" cy="514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69" name="Picture 20"/>
          <p:cNvPicPr>
            <a:picLocks noChangeAspect="1" noChangeArrowheads="1"/>
          </p:cNvPicPr>
          <p:nvPr/>
        </p:nvPicPr>
        <p:blipFill>
          <a:blip r:embed="rId13" cstate="print"/>
          <a:srcRect b="23618"/>
          <a:stretch>
            <a:fillRect/>
          </a:stretch>
        </p:blipFill>
        <p:spPr bwMode="auto">
          <a:xfrm>
            <a:off x="3347864" y="6165304"/>
            <a:ext cx="773112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70" name="Picture 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63688" y="6093296"/>
            <a:ext cx="844550" cy="565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71" name="Picture 22"/>
          <p:cNvPicPr>
            <a:picLocks noChangeAspect="1" noChangeArrowheads="1"/>
          </p:cNvPicPr>
          <p:nvPr/>
        </p:nvPicPr>
        <p:blipFill>
          <a:blip r:embed="rId15" cstate="print"/>
          <a:srcRect l="67091"/>
          <a:stretch>
            <a:fillRect/>
          </a:stretch>
        </p:blipFill>
        <p:spPr bwMode="auto">
          <a:xfrm>
            <a:off x="4211960" y="6237312"/>
            <a:ext cx="1158875" cy="373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72" name="Picture 2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4581128"/>
            <a:ext cx="576064" cy="576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73" name="Text Box 24"/>
          <p:cNvSpPr txBox="1">
            <a:spLocks noChangeArrowheads="1"/>
          </p:cNvSpPr>
          <p:nvPr/>
        </p:nvSpPr>
        <p:spPr bwMode="auto">
          <a:xfrm>
            <a:off x="7452320" y="5733256"/>
            <a:ext cx="1370013" cy="296862"/>
          </a:xfrm>
          <a:prstGeom prst="rect">
            <a:avLst/>
          </a:prstGeom>
          <a:noFill/>
          <a:ln w="12600" cap="sq">
            <a:solidFill>
              <a:srgbClr val="0000FF"/>
            </a:solidFill>
            <a:miter lim="800000"/>
            <a:headEnd/>
            <a:tailEnd/>
          </a:ln>
        </p:spPr>
        <p:txBody>
          <a:bodyPr lIns="83880" tIns="41760" rIns="83880" bIns="4176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700" b="1" dirty="0">
                <a:solidFill>
                  <a:srgbClr val="000000"/>
                </a:solidFill>
              </a:rPr>
              <a:t>Reformovaná kresťanská cirkev na Slovensku</a:t>
            </a:r>
            <a:r>
              <a:rPr lang="sk-SK" sz="7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74" name="Text Box 25"/>
          <p:cNvSpPr txBox="1">
            <a:spLocks noChangeArrowheads="1"/>
          </p:cNvSpPr>
          <p:nvPr/>
        </p:nvSpPr>
        <p:spPr bwMode="auto">
          <a:xfrm>
            <a:off x="935038" y="6626225"/>
            <a:ext cx="8208962" cy="220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3880" tIns="41760" rIns="83880" bIns="4176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900" b="1" dirty="0">
                <a:solidFill>
                  <a:srgbClr val="FF3300"/>
                </a:solidFill>
              </a:rPr>
              <a:t>V S T U P   N A   P O D U J A T I E   J E    B E Z P L A T N Ý.    P O D U J A T I E   J E   N E K O M E R Č N É H O   C H A R A K T E R U. </a:t>
            </a:r>
          </a:p>
        </p:txBody>
      </p:sp>
      <p:pic>
        <p:nvPicPr>
          <p:cNvPr id="2075" name="Picture 2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1520" y="6165304"/>
            <a:ext cx="929276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76" name="Picture 2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347864" y="4149080"/>
            <a:ext cx="648072" cy="440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78" name="Picture 2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47864" y="4675816"/>
            <a:ext cx="1152128" cy="36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79" name="AutoShape 30"/>
          <p:cNvSpPr>
            <a:spLocks noChangeArrowheads="1"/>
          </p:cNvSpPr>
          <p:nvPr/>
        </p:nvSpPr>
        <p:spPr bwMode="auto">
          <a:xfrm>
            <a:off x="5292080" y="5877272"/>
            <a:ext cx="1008062" cy="215900"/>
          </a:xfrm>
          <a:prstGeom prst="roundRect">
            <a:avLst>
              <a:gd name="adj" fmla="val 731"/>
            </a:avLst>
          </a:prstGeom>
          <a:solidFill>
            <a:srgbClr val="AECF00"/>
          </a:solidFill>
          <a:ln w="9360">
            <a:solidFill>
              <a:srgbClr val="808080"/>
            </a:solidFill>
            <a:round/>
            <a:headEnd/>
            <a:tailEnd/>
          </a:ln>
        </p:spPr>
        <p:txBody>
          <a:bodyPr lIns="90000" tIns="45000" rIns="90000" bIns="45000"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000" b="1" dirty="0">
                <a:solidFill>
                  <a:srgbClr val="000000"/>
                </a:solidFill>
              </a:rPr>
              <a:t>VIVA SK, </a:t>
            </a:r>
            <a:r>
              <a:rPr lang="sk-SK" sz="1000" b="1" dirty="0" err="1">
                <a:solidFill>
                  <a:srgbClr val="000000"/>
                </a:solidFill>
              </a:rPr>
              <a:t>o.z</a:t>
            </a:r>
            <a:r>
              <a:rPr lang="sk-SK" sz="1000" b="1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2080" name="Picture 31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436096" y="6165304"/>
            <a:ext cx="865188" cy="420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83" name="Picture 34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948264" y="4581128"/>
            <a:ext cx="608012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85" name="AutoShape 37" descr="Ess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087" name="AutoShape 39" descr="Ess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089" name="AutoShape 41" descr="Ess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091" name="AutoShape 43" descr="VÃ½sledok vyhÄ¾adÃ¡vania obrÃ¡zkov pre dopyt ess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093" name="AutoShape 45" descr="VÃ½sledok vyhÄ¾adÃ¡vania obrÃ¡zkov pre dopyt ess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42" name="Obrázok 41" descr="Essity-640x335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44208" y="5791309"/>
            <a:ext cx="864096" cy="373995"/>
          </a:xfrm>
          <a:prstGeom prst="rect">
            <a:avLst/>
          </a:prstGeom>
        </p:spPr>
      </p:pic>
      <p:sp>
        <p:nvSpPr>
          <p:cNvPr id="43" name="Vývojový diagram: alternatívny proces 42"/>
          <p:cNvSpPr/>
          <p:nvPr/>
        </p:nvSpPr>
        <p:spPr bwMode="auto">
          <a:xfrm>
            <a:off x="5076056" y="4725144"/>
            <a:ext cx="1584176" cy="28803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sk-SK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Mgr. Libuša </a:t>
            </a:r>
            <a:r>
              <a:rPr kumimoji="0" lang="sk-SK" sz="1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Lejková</a:t>
            </a:r>
            <a:endParaRPr kumimoji="0" lang="sk-SK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4" name="Vývojový diagram: alternatívny proces 43"/>
          <p:cNvSpPr/>
          <p:nvPr/>
        </p:nvSpPr>
        <p:spPr bwMode="auto">
          <a:xfrm>
            <a:off x="6444208" y="4149080"/>
            <a:ext cx="1728192" cy="288032"/>
          </a:xfrm>
          <a:prstGeom prst="flowChartAlternateProces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sk-SK" sz="1000" b="1" dirty="0"/>
              <a:t>MUDr. </a:t>
            </a:r>
            <a:r>
              <a:rPr lang="sk-SK" sz="1000" b="1" dirty="0" smtClean="0"/>
              <a:t> Vladimír Tomko</a:t>
            </a:r>
            <a:endParaRPr lang="sk-SK" sz="1000" b="1" dirty="0"/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sk-SK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rgbClr val="FEFEE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 cstate="print">
            <a:lum bright="32000"/>
          </a:blip>
          <a:srcRect/>
          <a:stretch>
            <a:fillRect/>
          </a:stretch>
        </p:blipFill>
        <p:spPr bwMode="auto">
          <a:xfrm>
            <a:off x="7011685" y="5373215"/>
            <a:ext cx="2132314" cy="14847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983538" cy="957262"/>
          </a:xfrm>
        </p:spPr>
        <p:txBody>
          <a:bodyPr/>
          <a:lstStyle/>
          <a:p>
            <a:pPr algn="l" eaLnBrk="1" hangingPunct="1">
              <a:buClrTx/>
              <a:buFontTx/>
              <a:buNone/>
              <a:tabLst>
                <a:tab pos="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956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79125" algn="l"/>
                <a:tab pos="10780713" algn="l"/>
              </a:tabLst>
              <a:defRPr/>
            </a:pPr>
            <a:r>
              <a:rPr lang="sk-SK" sz="2800" b="1" i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ROŽŇAVSKÝ VEĽTRH PRE SENIOROV </a:t>
            </a:r>
            <a:br>
              <a:rPr lang="sk-SK" sz="2800" b="1" i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k-SK" sz="2800" b="1" i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											</a:t>
            </a:r>
            <a:r>
              <a:rPr lang="sk-SK" sz="2000" b="1" i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3. ročník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764704"/>
            <a:ext cx="8355781" cy="6093296"/>
          </a:xfrm>
        </p:spPr>
        <p:txBody>
          <a:bodyPr/>
          <a:lstStyle/>
          <a:p>
            <a:pPr indent="-333375" eaLnBrk="1" hangingPunct="1">
              <a:lnSpc>
                <a:spcPct val="95000"/>
              </a:lnSpc>
              <a:spcBef>
                <a:spcPts val="375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500" b="1" dirty="0" smtClean="0">
                <a:solidFill>
                  <a:srgbClr val="FF3300"/>
                </a:solidFill>
              </a:rPr>
              <a:t>Program podujatia</a:t>
            </a:r>
          </a:p>
          <a:p>
            <a:pPr indent="-333375" eaLnBrk="1" hangingPunct="1">
              <a:lnSpc>
                <a:spcPct val="95000"/>
              </a:lnSpc>
              <a:spcBef>
                <a:spcPts val="2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400" b="1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1. POZDRAV</a:t>
            </a:r>
            <a:r>
              <a:rPr lang="sk-SK" sz="1500" b="1" dirty="0" smtClean="0">
                <a:solidFill>
                  <a:srgbClr val="3333FF"/>
                </a:solidFill>
              </a:rPr>
              <a:t> </a:t>
            </a:r>
            <a:r>
              <a:rPr lang="sk-SK" sz="1000" b="1" dirty="0" smtClean="0">
                <a:solidFill>
                  <a:srgbClr val="00B050"/>
                </a:solidFill>
              </a:rPr>
              <a:t>/ZUŠ ROŽŇAVA/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800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2. OTVORENIE A PRIVÍTANIE SENIOROV</a:t>
            </a:r>
            <a:r>
              <a:rPr lang="sk-SK" sz="1500" dirty="0" smtClean="0">
                <a:solidFill>
                  <a:srgbClr val="3333FF"/>
                </a:solidFill>
              </a:rPr>
              <a:t> </a:t>
            </a:r>
            <a:r>
              <a:rPr lang="sk-SK" sz="1000" b="1" dirty="0" smtClean="0">
                <a:solidFill>
                  <a:srgbClr val="00B050"/>
                </a:solidFill>
              </a:rPr>
              <a:t>/RÚVZ ROŽŇAVA, MESTO ROŽŇAVA, OO JDS ROŽŇAVA/ 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800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3. SLOVO NA ÚVOD</a:t>
            </a:r>
            <a:r>
              <a:rPr lang="sk-SK" sz="1500" dirty="0" smtClean="0">
                <a:solidFill>
                  <a:srgbClr val="3333FF"/>
                </a:solidFill>
              </a:rPr>
              <a:t> </a:t>
            </a:r>
            <a:r>
              <a:rPr lang="sk-SK" sz="1000" b="1" dirty="0" smtClean="0">
                <a:solidFill>
                  <a:srgbClr val="00B050"/>
                </a:solidFill>
              </a:rPr>
              <a:t>/RÚVZ ROŽŇAVA/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600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4. KULTÚRNY PROGRAM</a:t>
            </a:r>
            <a:r>
              <a:rPr lang="sk-SK" sz="1500" dirty="0" smtClean="0">
                <a:solidFill>
                  <a:srgbClr val="3333FF"/>
                </a:solidFill>
              </a:rPr>
              <a:t> </a:t>
            </a:r>
            <a:r>
              <a:rPr lang="sk-SK" sz="1000" b="1" dirty="0" smtClean="0">
                <a:solidFill>
                  <a:srgbClr val="00B050"/>
                </a:solidFill>
              </a:rPr>
              <a:t>/ZUŠ ROŽŇAVA/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600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5.  BEZPEČNOSŤ SENIOROV</a:t>
            </a:r>
            <a:r>
              <a:rPr lang="sk-SK" sz="800" b="1" dirty="0" smtClean="0">
                <a:solidFill>
                  <a:srgbClr val="3333FF"/>
                </a:solidFill>
              </a:rPr>
              <a:t>    </a:t>
            </a:r>
            <a:r>
              <a:rPr lang="sk-SK" sz="1000" b="1" dirty="0" smtClean="0">
                <a:solidFill>
                  <a:srgbClr val="00B050"/>
                </a:solidFill>
              </a:rPr>
              <a:t>/OR PZ ROŽŇAVA/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800" b="1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200" b="1" dirty="0" smtClean="0">
                <a:solidFill>
                  <a:srgbClr val="FF3300"/>
                </a:solidFill>
              </a:rPr>
              <a:t>************************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0000FF"/>
                </a:solidFill>
              </a:rPr>
              <a:t>6. PRVÁ POMOC </a:t>
            </a:r>
            <a:r>
              <a:rPr lang="sk-SK" sz="1000" b="1" dirty="0" smtClean="0">
                <a:solidFill>
                  <a:srgbClr val="00B050"/>
                </a:solidFill>
              </a:rPr>
              <a:t>/FALCK ZÁCHRANNÁ, A.S./ 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000" b="1" dirty="0" smtClean="0">
              <a:solidFill>
                <a:srgbClr val="0000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0000FF"/>
                </a:solidFill>
              </a:rPr>
              <a:t>7. AKTÍVNY ŽIVOT SENIOROV </a:t>
            </a:r>
            <a:r>
              <a:rPr lang="sk-SK" sz="1000" b="1" dirty="0" smtClean="0">
                <a:solidFill>
                  <a:srgbClr val="00B050"/>
                </a:solidFill>
              </a:rPr>
              <a:t>/DENNÉ CENTRUM 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000" b="1" dirty="0" smtClean="0">
              <a:solidFill>
                <a:srgbClr val="00B050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0000FF"/>
                </a:solidFill>
              </a:rPr>
              <a:t>8. AKTÍVNI V KAŽDOM VEKU - možnosti zvyšovania kvality života seniorov </a:t>
            </a:r>
            <a:r>
              <a:rPr lang="sk-SK" sz="1000" b="1" dirty="0" smtClean="0">
                <a:solidFill>
                  <a:srgbClr val="00B050"/>
                </a:solidFill>
              </a:rPr>
              <a:t>/SOCIOCENTRUM/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000" b="1" dirty="0" smtClean="0">
              <a:solidFill>
                <a:srgbClr val="00B050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200" b="1" dirty="0" smtClean="0">
                <a:solidFill>
                  <a:srgbClr val="FF3300"/>
                </a:solidFill>
              </a:rPr>
              <a:t>************************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0000FF"/>
                </a:solidFill>
              </a:rPr>
              <a:t>9. ZDRAVIE A CHOROBA - ako postupovať vo vyššom veku, aby sme boli zdraví </a:t>
            </a:r>
            <a:r>
              <a:rPr lang="sk-SK" sz="1400" b="1" dirty="0" smtClean="0">
                <a:solidFill>
                  <a:srgbClr val="00B050"/>
                </a:solidFill>
              </a:rPr>
              <a:t>/</a:t>
            </a:r>
            <a:r>
              <a:rPr lang="sk-SK" sz="1000" b="1" dirty="0" smtClean="0">
                <a:solidFill>
                  <a:srgbClr val="00B050"/>
                </a:solidFill>
              </a:rPr>
              <a:t>MUDr. TOMKO/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000" b="1" dirty="0" smtClean="0">
              <a:solidFill>
                <a:srgbClr val="00B050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0000FF"/>
                </a:solidFill>
              </a:rPr>
              <a:t>10. SENIOR Z POHĽADU PSYCHOLÓGA </a:t>
            </a:r>
            <a:r>
              <a:rPr lang="sk-SK" sz="1000" b="1" dirty="0" smtClean="0">
                <a:solidFill>
                  <a:srgbClr val="00B050"/>
                </a:solidFill>
              </a:rPr>
              <a:t>/Mgr. LEJKOVÁ/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000" b="1" dirty="0" smtClean="0">
              <a:solidFill>
                <a:srgbClr val="FF3300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200" b="1" dirty="0" smtClean="0">
                <a:solidFill>
                  <a:srgbClr val="FF3300"/>
                </a:solidFill>
              </a:rPr>
              <a:t>************************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11. SOCIÁLNE SLUŽBY V PÔSOBNOSTI MESTA ROŽŇAVA </a:t>
            </a:r>
            <a:r>
              <a:rPr lang="sk-SK" sz="1000" b="1" dirty="0" smtClean="0">
                <a:solidFill>
                  <a:srgbClr val="00B050"/>
                </a:solidFill>
              </a:rPr>
              <a:t>/MESTSKÝ ÚRAD V ROŽŇAVE/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800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12. PEŇAŽNÝ PRÍSPEVOK NA OPATROVANIE</a:t>
            </a:r>
            <a:r>
              <a:rPr lang="sk-SK" sz="1200" b="1" dirty="0" smtClean="0">
                <a:solidFill>
                  <a:srgbClr val="3333FF"/>
                </a:solidFill>
              </a:rPr>
              <a:t> </a:t>
            </a:r>
            <a:r>
              <a:rPr lang="sk-SK" sz="700" dirty="0" smtClean="0">
                <a:solidFill>
                  <a:srgbClr val="3333FF"/>
                </a:solidFill>
              </a:rPr>
              <a:t> </a:t>
            </a:r>
            <a:r>
              <a:rPr lang="sk-SK" sz="1000" b="1" dirty="0" smtClean="0">
                <a:solidFill>
                  <a:srgbClr val="00B050"/>
                </a:solidFill>
              </a:rPr>
              <a:t>/ÚRAD PRÁCE, SOCIÁLNYCH VECÍ A RODINY, ROŽŇAVA/ </a:t>
            </a: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700" dirty="0" smtClean="0">
              <a:solidFill>
                <a:srgbClr val="3333FF"/>
              </a:solidFill>
            </a:endParaRPr>
          </a:p>
          <a:p>
            <a:pPr marL="352425" eaLnBrk="1" hangingPunct="1">
              <a:spcBef>
                <a:spcPts val="0"/>
              </a:spcBef>
              <a:buClr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3333FF"/>
                </a:solidFill>
              </a:rPr>
              <a:t>13. ZÁVER PODUJATIA</a:t>
            </a:r>
          </a:p>
          <a:p>
            <a:pPr marL="352425" eaLnBrk="1" hangingPunct="1">
              <a:spcBef>
                <a:spcPts val="0"/>
              </a:spcBef>
              <a:buClr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400" b="1" dirty="0" smtClean="0">
              <a:solidFill>
                <a:srgbClr val="3333FF"/>
              </a:solidFill>
            </a:endParaRPr>
          </a:p>
          <a:p>
            <a:pPr indent="-333375" eaLnBrk="1" hangingPunct="1">
              <a:spcBef>
                <a:spcPts val="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1400" b="1" dirty="0" smtClean="0">
                <a:solidFill>
                  <a:srgbClr val="009900"/>
                </a:solidFill>
              </a:rPr>
              <a:t>PO JEDNOTLIVÝCH PRÍSPEVKOCH BUDE PREBIEHAŤ DISKUSIA.    </a:t>
            </a:r>
          </a:p>
          <a:p>
            <a:pPr indent="-333375" eaLnBrk="1" hangingPunct="1">
              <a:lnSpc>
                <a:spcPct val="95000"/>
              </a:lnSpc>
              <a:spcBef>
                <a:spcPts val="35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k-SK" sz="1400" b="1" dirty="0" smtClean="0">
              <a:solidFill>
                <a:srgbClr val="009900"/>
              </a:solidFill>
            </a:endParaRP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 r="18347"/>
          <a:stretch>
            <a:fillRect/>
          </a:stretch>
        </p:blipFill>
        <p:spPr bwMode="auto">
          <a:xfrm>
            <a:off x="6983413" y="0"/>
            <a:ext cx="2160587" cy="187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Motív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ív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sz="1000" b="1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tív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ív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352</Words>
  <Application>Microsoft Office PowerPoint</Application>
  <PresentationFormat>Prezentácia na obrazovke (4:3)</PresentationFormat>
  <Paragraphs>53</Paragraphs>
  <Slides>2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3" baseType="lpstr">
      <vt:lpstr>Motív Office</vt:lpstr>
      <vt:lpstr>Regionálny úrad verejného zdravotníctva so sídlom v Rožňave  Mesto Rožňava  Okresná organizácia Jednoty dôchodcov Slovenska v Rožňave  </vt:lpstr>
      <vt:lpstr>ROŽŇAVSKÝ VEĽTRH PRE SENIOROV                – 3. ročník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Regionálny úrad verejného zdravotníctva  RV</dc:creator>
  <cp:lastModifiedBy>lengova</cp:lastModifiedBy>
  <cp:revision>57</cp:revision>
  <cp:lastPrinted>2017-10-04T06:23:50Z</cp:lastPrinted>
  <dcterms:created xsi:type="dcterms:W3CDTF">2016-10-11T13:47:40Z</dcterms:created>
  <dcterms:modified xsi:type="dcterms:W3CDTF">2018-11-15T06:37:10Z</dcterms:modified>
</cp:coreProperties>
</file>